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8" r:id="rId2"/>
    <p:sldId id="259" r:id="rId3"/>
    <p:sldId id="275" r:id="rId4"/>
    <p:sldId id="276" r:id="rId5"/>
    <p:sldId id="277" r:id="rId6"/>
    <p:sldId id="260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00"/>
    <a:srgbClr val="FF0000"/>
    <a:srgbClr val="009900"/>
    <a:srgbClr val="CC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1F7A7A-5BC6-4D10-ABF1-5A595ECE836E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E281-3938-4C23-9245-C4B435B524F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96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1A05C9-990E-4D86-8A8A-D10DB46EEB29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6DEC6-4AB0-418A-8108-7F8136DC0F3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7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1A05C9-990E-4D86-8A8A-D10DB46EEB29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6DEC6-4AB0-418A-8108-7F8136DC0F3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4358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1A05C9-990E-4D86-8A8A-D10DB46EEB29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6DEC6-4AB0-418A-8108-7F8136DC0F3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939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1A05C9-990E-4D86-8A8A-D10DB46EEB29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6DEC6-4AB0-418A-8108-7F8136DC0F3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7352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1A05C9-990E-4D86-8A8A-D10DB46EEB29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6DEC6-4AB0-418A-8108-7F8136DC0F3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851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A5A0A4-F959-4D6C-8D40-B7657582B3BB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FDC0-68F8-4FC0-8702-6BB66295C5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330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714711-9B40-4BC9-B344-2E3F4F683E71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FF08A-AD95-4854-9153-C76337A147C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2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7A1B22-BE8B-469B-AC97-315DBA987C4A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D2AD5-1E41-4E19-A0CA-0359E421312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47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1A607-1DEE-4057-B4C3-134ED19AFB98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B0BDB-A67F-4BEF-89A7-C13CB4B30D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00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B5C4ED-5F02-4F2D-9934-555246484FA3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F0B97-7F5F-4901-BD12-6FB89E99990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54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B4D714-D6C4-4B41-A3F0-F08C125B8366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AE32D-3C47-483D-81C5-E3A8AA39DC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75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C6CE63-435D-48DD-BE3B-7C3F5E0AB759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C2078-A93F-4406-9010-E76A3B1CA59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38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403B4C-B203-4915-9C61-71B899659EB3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02188-DB50-4C76-A243-0D32C0C827A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40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7A7B2D-A0EE-4165-B308-465981270358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B7F41-478B-416A-A419-AC1589BCE8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99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6447D-612F-41FD-B82C-C40CEB365E72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08EE4-4C87-4954-A8FF-FCE026A821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83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1A05C9-990E-4D86-8A8A-D10DB46EEB29}" type="datetimeFigureOut">
              <a:rPr lang="ru-RU" smtClean="0"/>
              <a:pPr>
                <a:defRPr/>
              </a:pPr>
              <a:t>03.11.2021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B006DEC6-4AB0-418A-8108-7F8136DC0F3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48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95288" y="571500"/>
            <a:ext cx="80645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3300"/>
                </a:solidFill>
                <a:latin typeface="Arial Black" pitchFamily="34" charset="0"/>
              </a:rPr>
              <a:t> </a:t>
            </a:r>
            <a:r>
              <a:rPr lang="ru-RU" b="1" dirty="0">
                <a:solidFill>
                  <a:srgbClr val="0033CC"/>
                </a:solidFill>
              </a:rPr>
              <a:t>Муниципальное бюджетное дошкольное образовательное учреждение – детский сад </a:t>
            </a:r>
            <a:r>
              <a:rPr lang="ru-RU" b="1" dirty="0" smtClean="0">
                <a:solidFill>
                  <a:srgbClr val="0033CC"/>
                </a:solidFill>
              </a:rPr>
              <a:t>№</a:t>
            </a:r>
            <a:r>
              <a:rPr lang="ru-RU" b="1" dirty="0" smtClean="0">
                <a:solidFill>
                  <a:srgbClr val="0033CC"/>
                </a:solidFill>
              </a:rPr>
              <a:t>65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  <a:r>
              <a:rPr lang="ru-RU" b="1" dirty="0">
                <a:solidFill>
                  <a:srgbClr val="0033CC"/>
                </a:solidFill>
              </a:rPr>
              <a:t>общеразвивающего вида </a:t>
            </a:r>
            <a:br>
              <a:rPr lang="ru-RU" b="1" dirty="0">
                <a:solidFill>
                  <a:srgbClr val="0033CC"/>
                </a:solidFill>
              </a:rPr>
            </a:br>
            <a:r>
              <a:rPr lang="ru-RU" b="1" dirty="0">
                <a:solidFill>
                  <a:srgbClr val="0033CC"/>
                </a:solidFill>
              </a:rPr>
              <a:t> города Орла</a:t>
            </a:r>
          </a:p>
          <a:p>
            <a:pPr algn="ctr"/>
            <a:endParaRPr lang="ru-RU" b="1" dirty="0">
              <a:solidFill>
                <a:srgbClr val="0033CC"/>
              </a:solidFill>
            </a:endParaRPr>
          </a:p>
          <a:p>
            <a:pPr algn="ctr"/>
            <a:endParaRPr lang="ru-RU" b="1" dirty="0">
              <a:solidFill>
                <a:srgbClr val="0033CC"/>
              </a:solidFill>
            </a:endParaRPr>
          </a:p>
          <a:p>
            <a:pPr algn="ctr"/>
            <a:endParaRPr lang="ru-RU" b="1" dirty="0">
              <a:solidFill>
                <a:srgbClr val="0033CC"/>
              </a:solidFill>
            </a:endParaRPr>
          </a:p>
          <a:p>
            <a:pPr algn="ctr"/>
            <a:endParaRPr lang="ru-RU" b="1" dirty="0">
              <a:solidFill>
                <a:srgbClr val="0033CC"/>
              </a:solidFill>
            </a:endParaRPr>
          </a:p>
          <a:p>
            <a:pPr algn="ctr"/>
            <a:r>
              <a:rPr lang="ru-RU" sz="4000" b="1" dirty="0">
                <a:solidFill>
                  <a:srgbClr val="0033CC"/>
                </a:solidFill>
              </a:rPr>
              <a:t>Адаптированная основная образовательная программа дошкольного образования</a:t>
            </a:r>
          </a:p>
          <a:p>
            <a:pPr algn="ctr"/>
            <a:endParaRPr lang="ru-RU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6513" y="32972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79388" y="654050"/>
            <a:ext cx="8964612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>
                <a:solidFill>
                  <a:srgbClr val="0066FF"/>
                </a:solidFill>
              </a:rPr>
              <a:t>Задачи части, формируемой участниками образовательных отношений: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- помочь специалистам дошкольного учреждения в психолого-педагогическом изучении детей с ОВЗ;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- способствовать объединению обучения и воспитания в целостный образовательный процесс;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- создание благоприятных условий для коррекции и реабилитации детей с фонетикофонематическим и общим недоразвитием речи в соответствии с их возрастными и индивидуальными особенностями и склонностями, а именно овладение детьми самостоятельной, связной, грамматически правильной речью и коммуникативными навыками, фонетической системой русского языка, элементами грамоты;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-содействие социальной адаптации детей с фонетико-фонематическим и общим</a:t>
            </a:r>
            <a:br>
              <a:rPr lang="ru-RU" sz="2000">
                <a:solidFill>
                  <a:srgbClr val="0066FF"/>
                </a:solidFill>
              </a:rPr>
            </a:br>
            <a:r>
              <a:rPr lang="ru-RU" sz="2000">
                <a:solidFill>
                  <a:srgbClr val="0066FF"/>
                </a:solidFill>
              </a:rPr>
              <a:t>недоразвитием речи, коррекции их психофизического развития, формирование психологической готовности к обучению в школе, обеспечение преемственности со следующей степенью общего образования.</a:t>
            </a:r>
            <a:br>
              <a:rPr lang="ru-RU" sz="2000">
                <a:solidFill>
                  <a:srgbClr val="0066FF"/>
                </a:solidFill>
              </a:rPr>
            </a:br>
            <a:endParaRPr lang="ru-RU" sz="20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1476375" y="-142875"/>
            <a:ext cx="6738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66FF"/>
                </a:solidFill>
              </a:rPr>
              <a:t>Пояснительная записка</a:t>
            </a:r>
            <a:r>
              <a:rPr lang="ru-RU" sz="4000" b="1">
                <a:solidFill>
                  <a:srgbClr val="FF0000"/>
                </a:solidFill>
                <a:latin typeface="Franklin Gothic Book" pitchFamily="34" charset="0"/>
              </a:rPr>
              <a:t>                                                             </a:t>
            </a:r>
            <a:endParaRPr lang="ru-RU" sz="40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250825" y="476250"/>
            <a:ext cx="8642350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66FF"/>
                </a:solidFill>
              </a:rPr>
              <a:t>Адаптированная основная образовательная программа дошкольного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образования </a:t>
            </a:r>
            <a:r>
              <a:rPr lang="ru-RU" b="1" dirty="0" smtClean="0">
                <a:solidFill>
                  <a:srgbClr val="0066FF"/>
                </a:solidFill>
              </a:rPr>
              <a:t>МБДОУ </a:t>
            </a:r>
            <a:r>
              <a:rPr lang="ru-RU" b="1" dirty="0">
                <a:solidFill>
                  <a:srgbClr val="0066FF"/>
                </a:solidFill>
              </a:rPr>
              <a:t>детский сад № </a:t>
            </a:r>
            <a:r>
              <a:rPr lang="ru-RU" b="1" dirty="0" smtClean="0">
                <a:solidFill>
                  <a:srgbClr val="0066FF"/>
                </a:solidFill>
              </a:rPr>
              <a:t>65</a:t>
            </a:r>
            <a:r>
              <a:rPr lang="ru-RU" b="1" dirty="0" smtClean="0">
                <a:solidFill>
                  <a:srgbClr val="0066FF"/>
                </a:solidFill>
              </a:rPr>
              <a:t> </a:t>
            </a:r>
            <a:r>
              <a:rPr lang="ru-RU" b="1" dirty="0">
                <a:solidFill>
                  <a:srgbClr val="0066FF"/>
                </a:solidFill>
              </a:rPr>
              <a:t>г. Орла (</a:t>
            </a:r>
            <a:r>
              <a:rPr lang="ru-RU" b="1" i="1" dirty="0">
                <a:solidFill>
                  <a:srgbClr val="0066FF"/>
                </a:solidFill>
              </a:rPr>
              <a:t>далее – Программа</a:t>
            </a:r>
            <a:r>
              <a:rPr lang="ru-RU" b="1" dirty="0">
                <a:solidFill>
                  <a:srgbClr val="0066FF"/>
                </a:solidFill>
              </a:rPr>
              <a:t>)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разработана на основании следующих нормативных правовых </a:t>
            </a:r>
            <a:r>
              <a:rPr lang="ru-RU" b="1" dirty="0" err="1">
                <a:solidFill>
                  <a:srgbClr val="0066FF"/>
                </a:solidFill>
              </a:rPr>
              <a:t>документов,регламентирующих</a:t>
            </a:r>
            <a:r>
              <a:rPr lang="ru-RU" b="1" dirty="0">
                <a:solidFill>
                  <a:srgbClr val="0066FF"/>
                </a:solidFill>
              </a:rPr>
              <a:t> функционирование системы дошкольного образования в РФ: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- Федеральный закон от 29.12.2012 г. № 273-ФЗ «Об образовании в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Российской Федерации»;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- Приказ </a:t>
            </a:r>
            <a:r>
              <a:rPr lang="ru-RU" b="1" dirty="0" err="1">
                <a:solidFill>
                  <a:srgbClr val="0066FF"/>
                </a:solidFill>
              </a:rPr>
              <a:t>Минобрнауки</a:t>
            </a:r>
            <a:r>
              <a:rPr lang="ru-RU" b="1" dirty="0">
                <a:solidFill>
                  <a:srgbClr val="0066FF"/>
                </a:solidFill>
              </a:rPr>
              <a:t> России от 17.10.2013 г. № 1155 «Об утверждении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федерального государственного образовательного стандарта дошкольного образования»;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- Комментарии </a:t>
            </a:r>
            <a:r>
              <a:rPr lang="ru-RU" b="1" dirty="0" err="1">
                <a:solidFill>
                  <a:srgbClr val="0066FF"/>
                </a:solidFill>
              </a:rPr>
              <a:t>Минобрнауки</a:t>
            </a:r>
            <a:r>
              <a:rPr lang="ru-RU" b="1" dirty="0">
                <a:solidFill>
                  <a:srgbClr val="0066FF"/>
                </a:solidFill>
              </a:rPr>
              <a:t> России к ФГОС дошкольного образования от 28.02.2014 г. № 08-249;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- Приказ </a:t>
            </a:r>
            <a:r>
              <a:rPr lang="ru-RU" b="1" dirty="0" err="1">
                <a:solidFill>
                  <a:srgbClr val="0066FF"/>
                </a:solidFill>
              </a:rPr>
              <a:t>Минобрнауки</a:t>
            </a:r>
            <a:r>
              <a:rPr lang="ru-RU" b="1" dirty="0">
                <a:solidFill>
                  <a:srgbClr val="0066FF"/>
                </a:solidFill>
              </a:rPr>
              <a:t> России от 30.08.2013 г. № 1014 «Об утверждении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Порядка организации и осуществления образовательной деятельности по основным общеобразовательным программам - образовательным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программам дошкольного образования; </a:t>
            </a:r>
          </a:p>
          <a:p>
            <a:r>
              <a:rPr lang="ru-RU" b="1" dirty="0">
                <a:solidFill>
                  <a:srgbClr val="0066FF"/>
                </a:solidFill>
              </a:rPr>
              <a:t>- Письмо </a:t>
            </a:r>
            <a:r>
              <a:rPr lang="ru-RU" b="1" dirty="0" err="1">
                <a:solidFill>
                  <a:srgbClr val="0066FF"/>
                </a:solidFill>
              </a:rPr>
              <a:t>Минобрнауки</a:t>
            </a:r>
            <a:r>
              <a:rPr lang="ru-RU" b="1" dirty="0">
                <a:solidFill>
                  <a:srgbClr val="0066FF"/>
                </a:solidFill>
              </a:rPr>
              <a:t> России от 07.06.2013 г. № ИР-535/07 «О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коррекционном и инклюзивном образовании детей»;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- Постановление Главного государственного санитарного врача РФ от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15.05.2013 г. № 26 «Санитарно-эпидемиологические требования к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устройству, содержанию и организации режима работы дошкольных</a:t>
            </a:r>
            <a:br>
              <a:rPr lang="ru-RU" b="1" dirty="0">
                <a:solidFill>
                  <a:srgbClr val="0066FF"/>
                </a:solidFill>
              </a:rPr>
            </a:br>
            <a:r>
              <a:rPr lang="ru-RU" b="1" dirty="0">
                <a:solidFill>
                  <a:srgbClr val="0066FF"/>
                </a:solidFill>
              </a:rPr>
              <a:t>образовательных организаций» (СанПиН 2.4.1.3049-13) и </a:t>
            </a:r>
            <a:r>
              <a:rPr lang="ru-RU" b="1" dirty="0" err="1">
                <a:solidFill>
                  <a:srgbClr val="0066FF"/>
                </a:solidFill>
              </a:rPr>
              <a:t>др</a:t>
            </a:r>
            <a:r>
              <a:rPr lang="ru-RU" b="1" dirty="0">
                <a:solidFill>
                  <a:srgbClr val="0066FF"/>
                </a:solidFill>
              </a:rPr>
              <a:t/>
            </a:r>
            <a:br>
              <a:rPr lang="ru-RU" b="1" dirty="0">
                <a:solidFill>
                  <a:srgbClr val="0066FF"/>
                </a:solidFill>
              </a:rPr>
            </a:br>
            <a:endParaRPr lang="ru-RU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512316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dirty="0">
                <a:solidFill>
                  <a:srgbClr val="0066FF"/>
                </a:solidFill>
              </a:rPr>
              <a:t>Программа разработана с целью </a:t>
            </a:r>
            <a:r>
              <a:rPr lang="ru-RU" sz="2400" dirty="0" err="1">
                <a:solidFill>
                  <a:srgbClr val="0066FF"/>
                </a:solidFill>
              </a:rPr>
              <a:t>психологопедагогической</a:t>
            </a:r>
            <a:r>
              <a:rPr lang="ru-RU" sz="2400" dirty="0">
                <a:solidFill>
                  <a:srgbClr val="0066FF"/>
                </a:solidFill>
              </a:rPr>
              <a:t> поддержки позитивной социализации и индивидуализации, развития личности детей дошкольного возраста.</a:t>
            </a:r>
            <a:br>
              <a:rPr lang="ru-RU" sz="2400" dirty="0">
                <a:solidFill>
                  <a:srgbClr val="0066FF"/>
                </a:solidFill>
              </a:rPr>
            </a:br>
            <a:endParaRPr lang="ru-RU" sz="2400" dirty="0">
              <a:solidFill>
                <a:srgbClr val="0066FF"/>
              </a:solidFill>
            </a:endParaRPr>
          </a:p>
          <a:p>
            <a:r>
              <a:rPr lang="ru-RU" sz="2400" dirty="0">
                <a:solidFill>
                  <a:srgbClr val="0066FF"/>
                </a:solidFill>
              </a:rPr>
              <a:t>Программа определяет содержание и организацию образовательной деятельности в МБДОУ детский сад № </a:t>
            </a:r>
            <a:r>
              <a:rPr lang="ru-RU" sz="2400" dirty="0" smtClean="0">
                <a:solidFill>
                  <a:srgbClr val="0066FF"/>
                </a:solidFill>
              </a:rPr>
              <a:t>65</a:t>
            </a:r>
            <a:r>
              <a:rPr lang="ru-RU" sz="2400" dirty="0" smtClean="0">
                <a:solidFill>
                  <a:srgbClr val="0066FF"/>
                </a:solidFill>
              </a:rPr>
              <a:t> </a:t>
            </a:r>
            <a:r>
              <a:rPr lang="ru-RU" sz="2400" dirty="0">
                <a:solidFill>
                  <a:srgbClr val="0066FF"/>
                </a:solidFill>
              </a:rPr>
              <a:t>города Орла и 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</a:t>
            </a:r>
            <a:br>
              <a:rPr lang="ru-RU" sz="2400" dirty="0">
                <a:solidFill>
                  <a:srgbClr val="0066FF"/>
                </a:solidFill>
              </a:rPr>
            </a:br>
            <a:r>
              <a:rPr lang="ru-RU" sz="2400" dirty="0">
                <a:solidFill>
                  <a:srgbClr val="0066FF"/>
                </a:solidFill>
              </a:rPr>
              <a:t>особенностей.</a:t>
            </a:r>
          </a:p>
          <a:p>
            <a:endParaRPr lang="ru-RU" sz="2400" dirty="0">
              <a:solidFill>
                <a:srgbClr val="0066FF"/>
              </a:solidFill>
            </a:endParaRPr>
          </a:p>
          <a:p>
            <a:endParaRPr lang="ru-RU" sz="2400" dirty="0">
              <a:solidFill>
                <a:srgbClr val="0066FF"/>
              </a:solidFill>
            </a:endParaRPr>
          </a:p>
          <a:p>
            <a:r>
              <a:rPr lang="ru-RU" sz="2400" dirty="0">
                <a:solidFill>
                  <a:srgbClr val="0066FF"/>
                </a:solidFill>
              </a:rPr>
              <a:t>Программа реализуется на государственном языке</a:t>
            </a:r>
            <a:br>
              <a:rPr lang="ru-RU" sz="2400" dirty="0">
                <a:solidFill>
                  <a:srgbClr val="0066FF"/>
                </a:solidFill>
              </a:rPr>
            </a:br>
            <a:r>
              <a:rPr lang="ru-RU" sz="2400" dirty="0">
                <a:solidFill>
                  <a:srgbClr val="0066FF"/>
                </a:solidFill>
              </a:rPr>
              <a:t>Российской Федерации</a:t>
            </a:r>
            <a:br>
              <a:rPr lang="ru-RU" sz="2400" dirty="0">
                <a:solidFill>
                  <a:srgbClr val="0066FF"/>
                </a:solidFill>
              </a:rPr>
            </a:br>
            <a:endParaRPr lang="ru-RU" sz="24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606425"/>
            <a:ext cx="9144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0066FF"/>
                </a:solidFill>
              </a:rPr>
              <a:t>Программа направлена на:</a:t>
            </a:r>
            <a:br>
              <a:rPr lang="ru-RU" sz="2400">
                <a:solidFill>
                  <a:srgbClr val="0066FF"/>
                </a:solidFill>
              </a:rPr>
            </a:br>
            <a:endParaRPr lang="ru-RU" sz="2400">
              <a:solidFill>
                <a:srgbClr val="0066FF"/>
              </a:solidFill>
            </a:endParaRPr>
          </a:p>
          <a:p>
            <a:r>
              <a:rPr lang="ru-RU" sz="2400">
                <a:solidFill>
                  <a:srgbClr val="0066FF"/>
                </a:solidFill>
              </a:rPr>
              <a:t>- создание условий развития ребенка, открывающих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возможности для его позитивной социализации, его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личностного развития, развития инициативы и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творческих способностей на основе сотрудничества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с взрослыми и сверстниками и соответствующим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возрасту видам деятельности;</a:t>
            </a:r>
            <a:br>
              <a:rPr lang="ru-RU" sz="2400">
                <a:solidFill>
                  <a:srgbClr val="0066FF"/>
                </a:solidFill>
              </a:rPr>
            </a:br>
            <a:endParaRPr lang="ru-RU" sz="2400">
              <a:solidFill>
                <a:srgbClr val="0066FF"/>
              </a:solidFill>
            </a:endParaRPr>
          </a:p>
          <a:p>
            <a:endParaRPr lang="ru-RU" sz="2400">
              <a:solidFill>
                <a:srgbClr val="0066FF"/>
              </a:solidFill>
            </a:endParaRPr>
          </a:p>
          <a:p>
            <a:r>
              <a:rPr lang="ru-RU" sz="2400">
                <a:solidFill>
                  <a:srgbClr val="0066FF"/>
                </a:solidFill>
              </a:rPr>
              <a:t>- создание развивающей образовательной среды,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которая представляет собой систему условий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социализации и индивидуализации детей.</a:t>
            </a:r>
            <a:br>
              <a:rPr lang="ru-RU" sz="2400">
                <a:solidFill>
                  <a:srgbClr val="0066FF"/>
                </a:solidFill>
              </a:rPr>
            </a:br>
            <a:endParaRPr lang="ru-RU" sz="24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241300"/>
            <a:ext cx="91440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0066FF"/>
                </a:solidFill>
              </a:rPr>
              <a:t>Программа адаптирована для освоения детьми в возрасте от 5 до 8 лет в группахкомпенсирующей направленностей для детей с ограниченными возможностями здоровья (ОВЗ)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(нарушением речи) с учетом особенностей их психофизического развития и индивидуальных возможностей.</a:t>
            </a:r>
            <a:br>
              <a:rPr lang="ru-RU" sz="2400">
                <a:solidFill>
                  <a:srgbClr val="0066FF"/>
                </a:solidFill>
              </a:rPr>
            </a:br>
            <a:endParaRPr lang="ru-RU" sz="2400">
              <a:solidFill>
                <a:srgbClr val="0066FF"/>
              </a:solidFill>
            </a:endParaRPr>
          </a:p>
          <a:p>
            <a:r>
              <a:rPr lang="ru-RU" sz="2400">
                <a:solidFill>
                  <a:srgbClr val="0066FF"/>
                </a:solidFill>
              </a:rPr>
              <a:t>Программа разработана для психологопедагогической поддержки позитивной социализации и индивидуализации, развития личности детей дошкольного возраста.</a:t>
            </a:r>
            <a:br>
              <a:rPr lang="ru-RU" sz="2400">
                <a:solidFill>
                  <a:srgbClr val="0066FF"/>
                </a:solidFill>
              </a:rPr>
            </a:br>
            <a:endParaRPr lang="ru-RU" sz="2400">
              <a:solidFill>
                <a:srgbClr val="0066FF"/>
              </a:solidFill>
            </a:endParaRPr>
          </a:p>
          <a:p>
            <a:r>
              <a:rPr lang="ru-RU" sz="2400" b="1">
                <a:solidFill>
                  <a:srgbClr val="0066FF"/>
                </a:solidFill>
              </a:rPr>
              <a:t>Цель Программы:</a:t>
            </a:r>
            <a:r>
              <a:rPr lang="ru-RU" sz="2400">
                <a:solidFill>
                  <a:srgbClr val="0066FF"/>
                </a:solidFill>
              </a:rPr>
              <a:t> построение системы работы в группах компенсирующей направленности для детей с ОВЗ (нарушениями речи) 5 – 8 лет, предусматривающей полную интеграцию действий всех субъектов образовательного процесса.</a:t>
            </a:r>
            <a:br>
              <a:rPr lang="ru-RU" sz="2400">
                <a:solidFill>
                  <a:srgbClr val="0066FF"/>
                </a:solidFill>
              </a:rPr>
            </a:br>
            <a:endParaRPr lang="ru-RU" sz="24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143000" y="404813"/>
            <a:ext cx="7100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Arial Black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87450" y="307975"/>
            <a:ext cx="6840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66FF"/>
                </a:solidFill>
              </a:rPr>
              <a:t>Программа разработана с учетом</a:t>
            </a:r>
            <a:br>
              <a:rPr lang="ru-RU" sz="2400" b="1">
                <a:solidFill>
                  <a:srgbClr val="0066FF"/>
                </a:solidFill>
              </a:rPr>
            </a:br>
            <a:r>
              <a:rPr lang="ru-RU" sz="2400" b="1">
                <a:solidFill>
                  <a:srgbClr val="0066FF"/>
                </a:solidFill>
              </a:rPr>
              <a:t>образовательных программ :</a:t>
            </a:r>
            <a:br>
              <a:rPr lang="ru-RU" sz="2400" b="1">
                <a:solidFill>
                  <a:srgbClr val="0066FF"/>
                </a:solidFill>
              </a:rPr>
            </a:br>
            <a:endParaRPr lang="ru-RU" sz="2400" b="1">
              <a:solidFill>
                <a:srgbClr val="0066FF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95288" y="1844675"/>
            <a:ext cx="84978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>
                <a:solidFill>
                  <a:srgbClr val="0066FF"/>
                </a:solidFill>
              </a:rPr>
              <a:t>Обязательная часть Программы полностью соответствует ОП ДО «Мир открытий» под общей редакцией Л.Г. Петерсон, И.А. Лыковой</a:t>
            </a:r>
            <a:r>
              <a:rPr lang="ru-RU"/>
              <a:t>. </a:t>
            </a:r>
          </a:p>
        </p:txBody>
      </p:sp>
      <p:pic>
        <p:nvPicPr>
          <p:cNvPr id="15367" name="Picture 7" descr="d04d26dc3076ffb7e48f8f7cbc689b5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3068638"/>
            <a:ext cx="2581275" cy="3455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1143000" y="404813"/>
            <a:ext cx="7100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Arial Black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339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dirty="0">
                <a:solidFill>
                  <a:srgbClr val="0066FF"/>
                </a:solidFill>
              </a:rPr>
              <a:t>Содержание образовательной деятельности</a:t>
            </a:r>
            <a:br>
              <a:rPr lang="ru-RU" sz="2400" dirty="0">
                <a:solidFill>
                  <a:srgbClr val="0066FF"/>
                </a:solidFill>
              </a:rPr>
            </a:br>
            <a:r>
              <a:rPr lang="ru-RU" sz="2400" dirty="0">
                <a:solidFill>
                  <a:srgbClr val="0066FF"/>
                </a:solidFill>
              </a:rPr>
              <a:t>по профессиональной коррекции нарушения</a:t>
            </a:r>
            <a:br>
              <a:rPr lang="ru-RU" sz="2400" dirty="0">
                <a:solidFill>
                  <a:srgbClr val="0066FF"/>
                </a:solidFill>
              </a:rPr>
            </a:br>
            <a:r>
              <a:rPr lang="ru-RU" sz="2400" dirty="0">
                <a:solidFill>
                  <a:srgbClr val="0066FF"/>
                </a:solidFill>
              </a:rPr>
              <a:t>развития детей полностью соответствует</a:t>
            </a:r>
            <a:br>
              <a:rPr lang="ru-RU" sz="2400" dirty="0">
                <a:solidFill>
                  <a:srgbClr val="0066FF"/>
                </a:solidFill>
              </a:rPr>
            </a:br>
            <a:r>
              <a:rPr lang="ru-RU" sz="2400" dirty="0">
                <a:solidFill>
                  <a:srgbClr val="0066FF"/>
                </a:solidFill>
              </a:rPr>
              <a:t>содержанию программы по коррекции</a:t>
            </a:r>
            <a:br>
              <a:rPr lang="ru-RU" sz="2400" dirty="0">
                <a:solidFill>
                  <a:srgbClr val="0066FF"/>
                </a:solidFill>
              </a:rPr>
            </a:br>
            <a:r>
              <a:rPr lang="ru-RU" sz="2400" dirty="0">
                <a:solidFill>
                  <a:srgbClr val="0066FF"/>
                </a:solidFill>
              </a:rPr>
              <a:t>нарушений речи:</a:t>
            </a:r>
            <a:br>
              <a:rPr lang="ru-RU" sz="2400" dirty="0">
                <a:solidFill>
                  <a:srgbClr val="0066FF"/>
                </a:solidFill>
              </a:rPr>
            </a:br>
            <a:r>
              <a:rPr lang="ru-RU" sz="2400" dirty="0" smtClean="0">
                <a:solidFill>
                  <a:srgbClr val="0066FF"/>
                </a:solidFill>
              </a:rPr>
              <a:t>Лопатина Л.В. </a:t>
            </a:r>
            <a:r>
              <a:rPr lang="ru-RU" sz="2400" b="1" dirty="0" smtClean="0">
                <a:solidFill>
                  <a:srgbClr val="0066FF"/>
                </a:solidFill>
              </a:rPr>
              <a:t>«</a:t>
            </a:r>
            <a:r>
              <a:rPr lang="ru-RU" sz="2400" dirty="0">
                <a:solidFill>
                  <a:srgbClr val="0066FF"/>
                </a:solidFill>
              </a:rPr>
              <a:t>ПРИМЕРНАЯ АДАПТИРОВАННАЯ </a:t>
            </a:r>
            <a:endParaRPr lang="ru-RU" sz="2400" dirty="0" smtClean="0">
              <a:solidFill>
                <a:srgbClr val="0066FF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sz="2400" dirty="0" smtClean="0">
                <a:solidFill>
                  <a:srgbClr val="0066FF"/>
                </a:solidFill>
              </a:rPr>
              <a:t>ОСНОВНАЯ </a:t>
            </a:r>
            <a:r>
              <a:rPr lang="ru-RU" sz="2400" dirty="0">
                <a:solidFill>
                  <a:srgbClr val="0066FF"/>
                </a:solidFill>
              </a:rPr>
              <a:t>ОБРАЗОВАТЕЛЬНАЯПРОГРАММА ДЛЯ ДОШКОЛЬНИКОВ С ТЯЖЕЛЫМИ НАРУШЕНИЯМИ РЕЧИ</a:t>
            </a:r>
            <a:r>
              <a:rPr lang="ru-RU" sz="2400" b="1" dirty="0" smtClean="0">
                <a:solidFill>
                  <a:srgbClr val="0066FF"/>
                </a:solidFill>
              </a:rPr>
              <a:t>».</a:t>
            </a:r>
            <a:r>
              <a:rPr lang="ru-RU" sz="2400" b="1" dirty="0">
                <a:solidFill>
                  <a:srgbClr val="0066FF"/>
                </a:solidFill>
              </a:rPr>
              <a:t/>
            </a:r>
            <a:br>
              <a:rPr lang="ru-RU" sz="2400" b="1" dirty="0">
                <a:solidFill>
                  <a:srgbClr val="0066FF"/>
                </a:solidFill>
              </a:rPr>
            </a:br>
            <a:r>
              <a:rPr lang="ru-RU" dirty="0"/>
              <a:t>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284984"/>
            <a:ext cx="2316088" cy="3452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6513" y="923925"/>
            <a:ext cx="9144000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rgbClr val="0066FF"/>
                </a:solidFill>
              </a:rPr>
              <a:t>в Программе учитываются:</a:t>
            </a:r>
            <a:br>
              <a:rPr lang="ru-RU" sz="2400" b="1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•индивидуальные потребности ребенка с тяжелыми нарушениями речи, связанные с его жизненной ситуацией и состоянием здоровья, определяющие особые условия получения им образования (далее — особые образовательные потребности), его индивидуальные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потребности;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•возрастная адекватность дошкольного образования (соответствие условий, требований, методов возрасту и особенностям развития);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•построение образовательной деятельности на основе индивидуальных особенностей каждого ребенка, когда сам ребенок становится субъектом образования;</a:t>
            </a:r>
            <a:br>
              <a:rPr lang="ru-RU" sz="2400">
                <a:solidFill>
                  <a:srgbClr val="0066FF"/>
                </a:solidFill>
              </a:rPr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6513" y="3297238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79388" y="396875"/>
            <a:ext cx="8964612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0066FF"/>
                </a:solidFill>
              </a:rPr>
              <a:t>•возможности освоения ребенком с нарушением речи «Программы» на разных этапах ее реализации;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•специальные условия для получения образования детьми с ТНР, в том числе использование специальных методов, методических пособий и дидактических материалов,</a:t>
            </a:r>
            <a:br>
              <a:rPr lang="ru-RU" sz="2400">
                <a:solidFill>
                  <a:srgbClr val="0066FF"/>
                </a:solidFill>
              </a:rPr>
            </a:br>
            <a:r>
              <a:rPr lang="ru-RU" sz="2400">
                <a:solidFill>
                  <a:srgbClr val="0066FF"/>
                </a:solidFill>
              </a:rPr>
              <a:t>проведение групповых и индивидуальных коррекционных занятии и осуществление квалифицированной коррекции нарушений их развития.</a:t>
            </a:r>
            <a:br>
              <a:rPr lang="ru-RU" sz="2400">
                <a:solidFill>
                  <a:srgbClr val="0066FF"/>
                </a:solidFill>
              </a:rPr>
            </a:br>
            <a:endParaRPr lang="ru-RU" sz="2400">
              <a:solidFill>
                <a:srgbClr val="0066FF"/>
              </a:solidFill>
            </a:endParaRPr>
          </a:p>
          <a:p>
            <a:r>
              <a:rPr lang="ru-RU" sz="2400">
                <a:solidFill>
                  <a:srgbClr val="0066FF"/>
                </a:solidFill>
              </a:rPr>
              <a:t>Выполнение коррекционных, развивающих и воспитательных задач, поставленных Программой, обеспечивается благодаря комплексному подходу и интеграции усилий специалистов.</a:t>
            </a:r>
            <a:br>
              <a:rPr lang="ru-RU" sz="2400">
                <a:solidFill>
                  <a:srgbClr val="0066FF"/>
                </a:solidFill>
              </a:rPr>
            </a:br>
            <a:endParaRPr lang="ru-RU" sz="24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</TotalTime>
  <Words>122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Franklin Gothic Book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79004841122</cp:lastModifiedBy>
  <cp:revision>27</cp:revision>
  <dcterms:created xsi:type="dcterms:W3CDTF">2017-04-01T14:01:15Z</dcterms:created>
  <dcterms:modified xsi:type="dcterms:W3CDTF">2021-11-02T22:47:37Z</dcterms:modified>
</cp:coreProperties>
</file>